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6" r:id="rId3"/>
    <p:sldId id="273" r:id="rId4"/>
    <p:sldId id="280" r:id="rId5"/>
    <p:sldId id="259" r:id="rId6"/>
    <p:sldId id="281" r:id="rId7"/>
    <p:sldId id="282" r:id="rId8"/>
    <p:sldId id="277" r:id="rId9"/>
    <p:sldId id="278" r:id="rId10"/>
    <p:sldId id="283" r:id="rId11"/>
    <p:sldId id="284" r:id="rId12"/>
    <p:sldId id="279" r:id="rId13"/>
    <p:sldId id="285" r:id="rId14"/>
    <p:sldId id="286" r:id="rId15"/>
    <p:sldId id="260" r:id="rId16"/>
    <p:sldId id="275" r:id="rId17"/>
    <p:sldId id="258" r:id="rId18"/>
    <p:sldId id="28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24" autoAdjust="0"/>
  </p:normalViewPr>
  <p:slideViewPr>
    <p:cSldViewPr>
      <p:cViewPr varScale="1">
        <p:scale>
          <a:sx n="51" d="100"/>
          <a:sy n="51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75594-3E7A-46D4-89CA-F37481818264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CDA9A-B7B1-453C-8A0A-AF9FD793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11/6/2013</a:t>
            </a:fld>
            <a:endParaRPr lang="en-US" sz="1600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11/6/2013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63" name="Picture 39" descr="h rtrae gd jrt ujr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4A9337"/>
                </a:solidFill>
              </a:rPr>
              <a:t>Page </a:t>
            </a:r>
            <a:fld id="{A2F3D4E3-5501-44F4-918E-2CD3CCB9BE6F}" type="slidenum">
              <a:rPr lang="fr-FR" b="1">
                <a:solidFill>
                  <a:srgbClr val="4A9337"/>
                </a:solidFill>
              </a:rPr>
              <a:pPr/>
              <a:t>‹#›</a:t>
            </a:fld>
            <a:endParaRPr lang="fr-FR" b="1">
              <a:solidFill>
                <a:srgbClr val="4A933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11/6/2013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7772400" cy="1470025"/>
          </a:xfrm>
        </p:spPr>
        <p:txBody>
          <a:bodyPr/>
          <a:lstStyle/>
          <a:p>
            <a:r>
              <a:rPr lang="ru-RU" sz="8000" b="1" dirty="0" smtClean="0">
                <a:solidFill>
                  <a:srgbClr val="008000"/>
                </a:solidFill>
                <a:cs typeface="FrankRuehl" pitchFamily="34" charset="-79"/>
              </a:rPr>
              <a:t>Гуманизация обучения</a:t>
            </a:r>
            <a:endParaRPr lang="ru-RU" sz="8000" b="1" dirty="0">
              <a:solidFill>
                <a:srgbClr val="008000"/>
              </a:solidFill>
              <a:cs typeface="FrankRuehl" pitchFamily="34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861048"/>
            <a:ext cx="6400800" cy="1752600"/>
          </a:xfrm>
        </p:spPr>
        <p:txBody>
          <a:bodyPr/>
          <a:lstStyle/>
          <a:p>
            <a:r>
              <a:rPr lang="ru-RU" sz="2000" dirty="0" smtClean="0"/>
              <a:t>Авторы: </a:t>
            </a:r>
            <a:r>
              <a:rPr lang="ru-RU" sz="2000" dirty="0" err="1" smtClean="0"/>
              <a:t>Жураковская</a:t>
            </a:r>
            <a:r>
              <a:rPr lang="ru-RU" sz="2000" dirty="0" smtClean="0"/>
              <a:t> Л.М., </a:t>
            </a:r>
            <a:r>
              <a:rPr lang="ru-RU" sz="2000" dirty="0" err="1" smtClean="0"/>
              <a:t>Лебедянцева</a:t>
            </a:r>
            <a:r>
              <a:rPr lang="ru-RU" sz="2000" dirty="0" smtClean="0"/>
              <a:t> Т.А., </a:t>
            </a:r>
            <a:r>
              <a:rPr lang="ru-RU" sz="2000" dirty="0" err="1" smtClean="0"/>
              <a:t>Зариева</a:t>
            </a:r>
            <a:r>
              <a:rPr lang="ru-RU" sz="2000" dirty="0" smtClean="0"/>
              <a:t> Т.Г., Устюжанина С.Г. </a:t>
            </a:r>
            <a:r>
              <a:rPr lang="ru-RU" sz="2000" smtClean="0"/>
              <a:t>И др.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Создавать доверительные отношения</a:t>
            </a:r>
          </a:p>
          <a:p>
            <a:r>
              <a:rPr lang="ru-RU" dirty="0" smtClean="0"/>
              <a:t>Обеспечивать сотрудничество между учеником и педагогом</a:t>
            </a:r>
          </a:p>
          <a:p>
            <a:r>
              <a:rPr lang="ru-RU" dirty="0" smtClean="0"/>
              <a:t>Развивать у педагога гуманистические установки к обучению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Гуманистическое пространство: Правило 7 «У»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Уверенность;</a:t>
            </a:r>
          </a:p>
          <a:p>
            <a:pPr algn="ctr"/>
            <a:r>
              <a:rPr lang="ru-RU" dirty="0" smtClean="0"/>
              <a:t>Успешность;</a:t>
            </a:r>
          </a:p>
          <a:p>
            <a:pPr algn="ctr"/>
            <a:r>
              <a:rPr lang="ru-RU" dirty="0" smtClean="0"/>
              <a:t>Удивительность; </a:t>
            </a:r>
          </a:p>
          <a:p>
            <a:pPr algn="ctr"/>
            <a:r>
              <a:rPr lang="ru-RU" dirty="0" smtClean="0"/>
              <a:t>Убедительность;</a:t>
            </a:r>
          </a:p>
          <a:p>
            <a:pPr algn="ctr"/>
            <a:r>
              <a:rPr lang="ru-RU" dirty="0" smtClean="0"/>
              <a:t>Уважительность;</a:t>
            </a:r>
          </a:p>
          <a:p>
            <a:pPr algn="ctr"/>
            <a:r>
              <a:rPr lang="ru-RU" dirty="0" smtClean="0"/>
              <a:t>Уравновешенность;</a:t>
            </a:r>
          </a:p>
          <a:p>
            <a:pPr algn="ctr"/>
            <a:r>
              <a:rPr lang="ru-RU" dirty="0" smtClean="0"/>
              <a:t>Улыбчивость.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/>
          <a:lstStyle/>
          <a:p>
            <a:r>
              <a:rPr lang="ru-RU" b="1" dirty="0" smtClean="0"/>
              <a:t>ЛИЧНОСТЬ</a:t>
            </a:r>
          </a:p>
          <a:p>
            <a:r>
              <a:rPr lang="ru-RU" dirty="0" smtClean="0"/>
              <a:t>Свободная</a:t>
            </a:r>
          </a:p>
          <a:p>
            <a:r>
              <a:rPr lang="ru-RU" dirty="0" smtClean="0"/>
              <a:t>Активная</a:t>
            </a:r>
          </a:p>
          <a:p>
            <a:r>
              <a:rPr lang="ru-RU" dirty="0" smtClean="0"/>
              <a:t>Уважающая себя и других</a:t>
            </a:r>
          </a:p>
          <a:p>
            <a:r>
              <a:rPr lang="ru-RU" dirty="0" smtClean="0"/>
              <a:t>Открытая</a:t>
            </a:r>
          </a:p>
          <a:p>
            <a:r>
              <a:rPr lang="ru-RU" dirty="0" smtClean="0"/>
              <a:t>Дружелюбная</a:t>
            </a:r>
          </a:p>
          <a:p>
            <a:r>
              <a:rPr lang="ru-RU" dirty="0" smtClean="0"/>
              <a:t>Инициативная</a:t>
            </a:r>
          </a:p>
          <a:p>
            <a:r>
              <a:rPr lang="ru-RU" dirty="0" smtClean="0"/>
              <a:t>Независимая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Препятствия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современной литературы, учебных книг</a:t>
            </a:r>
          </a:p>
          <a:p>
            <a:r>
              <a:rPr lang="ru-RU" dirty="0" smtClean="0"/>
              <a:t>Отсутствие дидактических комплексов</a:t>
            </a:r>
          </a:p>
          <a:p>
            <a:r>
              <a:rPr lang="ru-RU" dirty="0" err="1" smtClean="0"/>
              <a:t>Антисоциальная</a:t>
            </a:r>
            <a:r>
              <a:rPr lang="ru-RU" dirty="0" smtClean="0"/>
              <a:t> среда</a:t>
            </a:r>
          </a:p>
          <a:p>
            <a:r>
              <a:rPr lang="ru-RU" dirty="0" smtClean="0"/>
              <a:t>Дефицит педагогов-гуманистов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476672"/>
            <a:ext cx="7416824" cy="5649491"/>
          </a:xfrm>
        </p:spPr>
        <p:txBody>
          <a:bodyPr/>
          <a:lstStyle/>
          <a:p>
            <a:r>
              <a:rPr lang="ru-RU" sz="3000" dirty="0" smtClean="0"/>
              <a:t>Гуманизация образования большинством исследователей понимается как </a:t>
            </a:r>
            <a:r>
              <a:rPr lang="ru-RU" sz="3000" b="1" dirty="0" smtClean="0">
                <a:solidFill>
                  <a:srgbClr val="00B050"/>
                </a:solidFill>
              </a:rPr>
              <a:t>создание условий</a:t>
            </a:r>
            <a:r>
              <a:rPr lang="ru-RU" sz="3000" dirty="0" smtClean="0"/>
              <a:t>, направленных 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на раскрытие и развитие способностей </a:t>
            </a:r>
            <a:r>
              <a:rPr lang="ru-RU" sz="3000" dirty="0" smtClean="0"/>
              <a:t>человека, его позитивную 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самореализацию</a:t>
            </a:r>
            <a:r>
              <a:rPr lang="ru-RU" sz="3000" dirty="0" smtClean="0"/>
              <a:t>, в основе чего лежит уважение к человеку и вера в него, определение целей, содержания, организации и средств его жизнедеятельности, а также характер 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взаимодействия с </a:t>
            </a:r>
            <a:r>
              <a:rPr lang="ru-RU" sz="3000" dirty="0" smtClean="0"/>
              <a:t>окружающими 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людьми</a:t>
            </a:r>
            <a:r>
              <a:rPr lang="ru-RU" sz="3000" dirty="0" smtClean="0"/>
              <a:t>, в целом - </a:t>
            </a:r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</a:rPr>
              <a:t>средой.</a:t>
            </a:r>
            <a:endParaRPr lang="ru-RU" sz="3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Заповеди учителя - гуманиста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Прими все то что есть в ребенке как естественное. </a:t>
            </a:r>
          </a:p>
          <a:p>
            <a:r>
              <a:rPr lang="ru-RU" sz="2400" dirty="0" smtClean="0"/>
              <a:t>Сопроводи его позитивную самореализацию.</a:t>
            </a:r>
          </a:p>
          <a:p>
            <a:r>
              <a:rPr lang="ru-RU" sz="2400" dirty="0" smtClean="0"/>
              <a:t>Старайся никогда не учить ребенка на- прямую. Всегда учись сам. </a:t>
            </a:r>
          </a:p>
          <a:p>
            <a:r>
              <a:rPr lang="ru-RU" sz="2400" dirty="0" smtClean="0"/>
              <a:t>Не задавай детям вопросов, на который знаешь ответы.</a:t>
            </a:r>
          </a:p>
          <a:p>
            <a:r>
              <a:rPr lang="ru-RU" sz="2400" dirty="0" smtClean="0"/>
              <a:t>Искренне восхищайся всем красивым. </a:t>
            </a:r>
          </a:p>
          <a:p>
            <a:r>
              <a:rPr lang="ru-RU" sz="2400" dirty="0" smtClean="0"/>
              <a:t>Ничего не делай просто так.</a:t>
            </a:r>
          </a:p>
          <a:p>
            <a:r>
              <a:rPr lang="ru-RU" sz="2400" dirty="0" smtClean="0"/>
              <a:t>Считай своим основным педагогическим методом осознанное наблюдение за ребенком.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Человечность для людей важнее, </a:t>
            </a:r>
          </a:p>
          <a:p>
            <a:pPr>
              <a:buNone/>
            </a:pPr>
            <a:r>
              <a:rPr lang="ru-RU" dirty="0" smtClean="0"/>
              <a:t> чем вода с огнем. </a:t>
            </a:r>
          </a:p>
          <a:p>
            <a:pPr>
              <a:buNone/>
            </a:pPr>
            <a:r>
              <a:rPr lang="ru-RU" dirty="0" smtClean="0"/>
              <a:t>Я видел погибших от воды с огнем,</a:t>
            </a:r>
          </a:p>
          <a:p>
            <a:pPr>
              <a:buNone/>
            </a:pPr>
            <a:r>
              <a:rPr lang="ru-RU" dirty="0" smtClean="0"/>
              <a:t>но никогда не видел, чтобы кто-нибудь</a:t>
            </a:r>
          </a:p>
          <a:p>
            <a:pPr>
              <a:buNone/>
            </a:pPr>
            <a:r>
              <a:rPr lang="ru-RU" dirty="0" smtClean="0"/>
              <a:t>погиб от человечности……</a:t>
            </a:r>
          </a:p>
          <a:p>
            <a:pPr>
              <a:buNone/>
            </a:pPr>
            <a:r>
              <a:rPr lang="ru-RU" dirty="0" smtClean="0"/>
              <a:t>                                                   </a:t>
            </a:r>
            <a:r>
              <a:rPr lang="ru-RU" i="1" dirty="0" smtClean="0"/>
              <a:t>Конфуций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714488"/>
            <a:ext cx="8572560" cy="285752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3300"/>
                </a:solidFill>
              </a:rPr>
              <a:t>спасибо за внимание</a:t>
            </a:r>
            <a:endParaRPr lang="ru-RU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Требования ученика к учителю </a:t>
            </a:r>
            <a:br>
              <a:rPr lang="ru-RU" sz="2800" b="1" dirty="0" smtClean="0"/>
            </a:br>
            <a:r>
              <a:rPr lang="ru-RU" sz="2800" b="1" dirty="0" smtClean="0"/>
              <a:t>(по Соловейчику С.В.)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Учителя! </a:t>
            </a:r>
          </a:p>
          <a:p>
            <a:pPr>
              <a:buNone/>
            </a:pPr>
            <a:r>
              <a:rPr lang="ru-RU" sz="2800" dirty="0" smtClean="0"/>
              <a:t>- прошу считать меня человеком,</a:t>
            </a:r>
          </a:p>
          <a:p>
            <a:pPr>
              <a:buNone/>
            </a:pPr>
            <a:r>
              <a:rPr lang="ru-RU" sz="2800" dirty="0" smtClean="0"/>
              <a:t>-  верить в меня,</a:t>
            </a:r>
          </a:p>
          <a:p>
            <a:pPr>
              <a:buFontTx/>
              <a:buChar char="-"/>
            </a:pPr>
            <a:r>
              <a:rPr lang="ru-RU" sz="2800" dirty="0" smtClean="0"/>
              <a:t>надеяться на меня, </a:t>
            </a:r>
          </a:p>
          <a:p>
            <a:pPr>
              <a:buFontTx/>
              <a:buChar char="-"/>
            </a:pPr>
            <a:r>
              <a:rPr lang="ru-RU" sz="2800" dirty="0" smtClean="0"/>
              <a:t>понимать меня,</a:t>
            </a:r>
          </a:p>
          <a:p>
            <a:pPr>
              <a:buFontTx/>
              <a:buChar char="-"/>
            </a:pPr>
            <a:r>
              <a:rPr lang="ru-RU" sz="2800" dirty="0" smtClean="0"/>
              <a:t>любить меня,</a:t>
            </a:r>
          </a:p>
          <a:p>
            <a:pPr>
              <a:buFontTx/>
              <a:buChar char="-"/>
            </a:pPr>
            <a:r>
              <a:rPr lang="ru-RU" sz="2800" dirty="0" smtClean="0"/>
              <a:t>быть великодушным со мной,</a:t>
            </a:r>
          </a:p>
          <a:p>
            <a:pPr>
              <a:buFontTx/>
              <a:buChar char="-"/>
            </a:pPr>
            <a:r>
              <a:rPr lang="ru-RU" sz="2800" dirty="0" smtClean="0"/>
              <a:t>не пользоваться мной в своих целях,</a:t>
            </a:r>
          </a:p>
          <a:p>
            <a:pPr>
              <a:buFontTx/>
              <a:buChar char="-"/>
            </a:pPr>
            <a:r>
              <a:rPr lang="ru-RU" sz="2800" dirty="0" smtClean="0"/>
              <a:t>не боятся за меня как за маленького,</a:t>
            </a:r>
          </a:p>
          <a:p>
            <a:pPr>
              <a:buNone/>
            </a:pPr>
            <a:r>
              <a:rPr lang="ru-RU" sz="2800" dirty="0" smtClean="0"/>
              <a:t>- терпеть меня.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302"/>
            <a:ext cx="8643998" cy="642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Гуманизация</a:t>
            </a:r>
            <a:r>
              <a:rPr lang="ru-RU" dirty="0" smtClean="0"/>
              <a:t>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Гуманизм</a:t>
            </a:r>
          </a:p>
          <a:p>
            <a:pPr>
              <a:buNone/>
            </a:pPr>
            <a:r>
              <a:rPr lang="ru-RU" dirty="0" smtClean="0"/>
              <a:t>          Гуманность</a:t>
            </a:r>
          </a:p>
          <a:p>
            <a:pPr>
              <a:buNone/>
            </a:pPr>
            <a:r>
              <a:rPr lang="ru-RU" dirty="0" smtClean="0"/>
              <a:t>                   Очеловечивание</a:t>
            </a:r>
          </a:p>
          <a:p>
            <a:pPr>
              <a:buNone/>
            </a:pPr>
            <a:r>
              <a:rPr lang="ru-RU" dirty="0" smtClean="0"/>
              <a:t>          Человечность </a:t>
            </a:r>
          </a:p>
          <a:p>
            <a:pPr>
              <a:buNone/>
            </a:pPr>
            <a:r>
              <a:rPr lang="ru-RU" dirty="0" smtClean="0"/>
              <a:t>                    Человеколюбие </a:t>
            </a:r>
          </a:p>
          <a:p>
            <a:pPr>
              <a:buNone/>
            </a:pPr>
            <a:r>
              <a:rPr lang="ru-RU" dirty="0" smtClean="0"/>
              <a:t>     Уважение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 smtClean="0"/>
              <a:t>Ориентация образовательного процесса на </a:t>
            </a:r>
          </a:p>
          <a:p>
            <a:r>
              <a:rPr lang="ru-RU" dirty="0" smtClean="0"/>
              <a:t>развитие и становление отношений взаимного уважения ученика и педагога, основанного </a:t>
            </a:r>
          </a:p>
          <a:p>
            <a:r>
              <a:rPr lang="ru-RU" dirty="0" smtClean="0"/>
              <a:t>на уважении прав каждого человека, </a:t>
            </a:r>
          </a:p>
          <a:p>
            <a:r>
              <a:rPr lang="ru-RU" dirty="0" smtClean="0"/>
              <a:t>на сохранении и укреплении их здоровья, </a:t>
            </a:r>
          </a:p>
          <a:p>
            <a:r>
              <a:rPr lang="ru-RU" dirty="0" smtClean="0"/>
              <a:t>чувства собственного достоинства </a:t>
            </a:r>
          </a:p>
          <a:p>
            <a:r>
              <a:rPr lang="ru-RU" dirty="0" smtClean="0"/>
              <a:t>и развития личностного потенциала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r>
              <a:rPr lang="ru-RU" dirty="0" smtClean="0"/>
              <a:t>Открытость общения</a:t>
            </a:r>
          </a:p>
          <a:p>
            <a:r>
              <a:rPr lang="ru-RU" dirty="0" smtClean="0"/>
              <a:t>Проявление всех потенциалов человека</a:t>
            </a:r>
          </a:p>
          <a:p>
            <a:r>
              <a:rPr lang="ru-RU" dirty="0" smtClean="0"/>
              <a:t>Целостный подход к развитию и обучению</a:t>
            </a:r>
          </a:p>
          <a:p>
            <a:r>
              <a:rPr lang="ru-RU" dirty="0" smtClean="0"/>
              <a:t>Акцент на обучение через опыт</a:t>
            </a:r>
          </a:p>
          <a:p>
            <a:r>
              <a:rPr lang="ru-RU" dirty="0" smtClean="0"/>
              <a:t>Индивидуальный подход</a:t>
            </a:r>
          </a:p>
          <a:p>
            <a:r>
              <a:rPr lang="ru-RU" dirty="0" smtClean="0"/>
              <a:t>Учитель – мудрый собеседник</a:t>
            </a:r>
          </a:p>
          <a:p>
            <a:r>
              <a:rPr lang="ru-RU" dirty="0" smtClean="0"/>
              <a:t>Активная роль учащегося</a:t>
            </a:r>
          </a:p>
          <a:p>
            <a:r>
              <a:rPr lang="ru-RU" dirty="0" smtClean="0"/>
              <a:t>«Свобода учения»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sz="2800" dirty="0" smtClean="0"/>
              <a:t>Устойчиво-положительное отношение к ученику</a:t>
            </a:r>
          </a:p>
          <a:p>
            <a:r>
              <a:rPr lang="ru-RU" sz="2800" dirty="0" smtClean="0"/>
              <a:t>Уважение к личности</a:t>
            </a:r>
          </a:p>
          <a:p>
            <a:r>
              <a:rPr lang="ru-RU" sz="2800" dirty="0" smtClean="0"/>
              <a:t>Признание права личности быть не похожей на других</a:t>
            </a:r>
          </a:p>
          <a:p>
            <a:r>
              <a:rPr lang="ru-RU" sz="2800" dirty="0" smtClean="0"/>
              <a:t>Оценка не личности, а её деятельности, поступков</a:t>
            </a:r>
          </a:p>
          <a:p>
            <a:r>
              <a:rPr lang="ru-RU" sz="2800" dirty="0" smtClean="0"/>
              <a:t>Смотреть на проблему глазами ребенка</a:t>
            </a:r>
          </a:p>
          <a:p>
            <a:r>
              <a:rPr lang="ru-RU" sz="2800" dirty="0" smtClean="0"/>
              <a:t>Учет индивидуально-психологических и личностных особенностей ребенка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Дифференцированный подход к обучению</a:t>
            </a:r>
          </a:p>
          <a:p>
            <a:r>
              <a:rPr lang="ru-RU" sz="2800" dirty="0" smtClean="0"/>
              <a:t>Вариативность содержания обучения</a:t>
            </a:r>
          </a:p>
          <a:p>
            <a:r>
              <a:rPr lang="ru-RU" sz="2800" dirty="0" smtClean="0"/>
              <a:t>Создание диалогического общения на уроках</a:t>
            </a:r>
          </a:p>
          <a:p>
            <a:r>
              <a:rPr lang="ru-RU" sz="2800" dirty="0" smtClean="0"/>
              <a:t>Организация групповых форм работы</a:t>
            </a:r>
          </a:p>
          <a:p>
            <a:r>
              <a:rPr lang="ru-RU" sz="2800" dirty="0" smtClean="0"/>
              <a:t>Направленность обучения на результативную и процессуальную деятельность ученика</a:t>
            </a:r>
          </a:p>
          <a:p>
            <a:r>
              <a:rPr lang="ru-RU" sz="2800" dirty="0" smtClean="0"/>
              <a:t>Создание ситуации успеха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r>
              <a:rPr lang="ru-RU" dirty="0" err="1" smtClean="0"/>
              <a:t>гуманизации</a:t>
            </a:r>
            <a:r>
              <a:rPr lang="ru-RU" dirty="0" smtClean="0"/>
              <a:t>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воспитание в соответствии с социальным заказом общества гуманной, демократической, всесторонне развитой, физической, интеллектуальной и духовно-нравственной личности.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10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222</TotalTime>
  <Words>457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Тема10</vt:lpstr>
      <vt:lpstr>Начальная</vt:lpstr>
      <vt:lpstr>Гуманизация обучения</vt:lpstr>
      <vt:lpstr>Требования ученика к учителю  (по Соловейчику С.В.)</vt:lpstr>
      <vt:lpstr>Слайд 3</vt:lpstr>
      <vt:lpstr>Гуманизация обучения</vt:lpstr>
      <vt:lpstr>Слайд 5</vt:lpstr>
      <vt:lpstr>Принципы</vt:lpstr>
      <vt:lpstr>Требования </vt:lpstr>
      <vt:lpstr>Условия</vt:lpstr>
      <vt:lpstr>Цель гуманизации обучения</vt:lpstr>
      <vt:lpstr>Задачи</vt:lpstr>
      <vt:lpstr>Гуманистическое пространство: Правило 7 «У»</vt:lpstr>
      <vt:lpstr>Результат</vt:lpstr>
      <vt:lpstr>Препятствия </vt:lpstr>
      <vt:lpstr>Слайд 14</vt:lpstr>
      <vt:lpstr>Заповеди учителя - гуманиста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Гуманизация обучения</dc:title>
  <dc:creator>Елена</dc:creator>
  <cp:lastModifiedBy>teacherpc</cp:lastModifiedBy>
  <cp:revision>26</cp:revision>
  <dcterms:created xsi:type="dcterms:W3CDTF">2013-01-03T14:17:46Z</dcterms:created>
  <dcterms:modified xsi:type="dcterms:W3CDTF">2013-11-06T01:57:13Z</dcterms:modified>
</cp:coreProperties>
</file>